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69" d="100"/>
          <a:sy n="69" d="100"/>
        </p:scale>
        <p:origin x="136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en-US"/>
              <a:t>Click to edit Master title style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0B9C5F9-B709-CD4F-8255-41ADDD691F48}" type="datetimeFigureOut">
              <a:rPr lang="it-IT" smtClean="0"/>
              <a:t>21/07/2020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BEC6EB3-5012-334C-A64E-BF112A679EB1}" type="slidenum">
              <a:rPr lang="it-IT" smtClean="0"/>
              <a:t>‹#›</a:t>
            </a:fld>
            <a:endParaRPr lang="it-IT"/>
          </a:p>
        </p:txBody>
      </p:sp>
    </p:spTree>
    <p:extLst>
      <p:ext uri="{BB962C8B-B14F-4D97-AF65-F5344CB8AC3E}">
        <p14:creationId xmlns:p14="http://schemas.microsoft.com/office/powerpoint/2010/main" val="844458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B9C5F9-B709-CD4F-8255-41ADDD691F48}" type="datetimeFigureOut">
              <a:rPr lang="it-IT" smtClean="0"/>
              <a:t>21/07/2020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BEC6EB3-5012-334C-A64E-BF112A679EB1}" type="slidenum">
              <a:rPr lang="it-IT" smtClean="0"/>
              <a:t>‹#›</a:t>
            </a:fld>
            <a:endParaRPr lang="it-IT"/>
          </a:p>
        </p:txBody>
      </p:sp>
    </p:spTree>
    <p:extLst>
      <p:ext uri="{BB962C8B-B14F-4D97-AF65-F5344CB8AC3E}">
        <p14:creationId xmlns:p14="http://schemas.microsoft.com/office/powerpoint/2010/main" val="3134018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B9C5F9-B709-CD4F-8255-41ADDD691F48}" type="datetimeFigureOut">
              <a:rPr lang="it-IT" smtClean="0"/>
              <a:t>21/07/2020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BEC6EB3-5012-334C-A64E-BF112A679EB1}" type="slidenum">
              <a:rPr lang="it-IT" smtClean="0"/>
              <a:t>‹#›</a:t>
            </a:fld>
            <a:endParaRPr lang="it-IT"/>
          </a:p>
        </p:txBody>
      </p:sp>
    </p:spTree>
    <p:extLst>
      <p:ext uri="{BB962C8B-B14F-4D97-AF65-F5344CB8AC3E}">
        <p14:creationId xmlns:p14="http://schemas.microsoft.com/office/powerpoint/2010/main" val="3286231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B9C5F9-B709-CD4F-8255-41ADDD691F48}" type="datetimeFigureOut">
              <a:rPr lang="it-IT" smtClean="0"/>
              <a:t>21/07/2020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BEC6EB3-5012-334C-A64E-BF112A679EB1}" type="slidenum">
              <a:rPr lang="it-IT" smtClean="0"/>
              <a:t>‹#›</a:t>
            </a:fld>
            <a:endParaRPr lang="it-IT"/>
          </a:p>
        </p:txBody>
      </p:sp>
    </p:spTree>
    <p:extLst>
      <p:ext uri="{BB962C8B-B14F-4D97-AF65-F5344CB8AC3E}">
        <p14:creationId xmlns:p14="http://schemas.microsoft.com/office/powerpoint/2010/main" val="3424926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en-US"/>
              <a:t>Click to edit Master title style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0B9C5F9-B709-CD4F-8255-41ADDD691F48}" type="datetimeFigureOut">
              <a:rPr lang="it-IT" smtClean="0"/>
              <a:t>21/07/2020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BEC6EB3-5012-334C-A64E-BF112A679EB1}" type="slidenum">
              <a:rPr lang="it-IT" smtClean="0"/>
              <a:t>‹#›</a:t>
            </a:fld>
            <a:endParaRPr lang="it-IT"/>
          </a:p>
        </p:txBody>
      </p:sp>
    </p:spTree>
    <p:extLst>
      <p:ext uri="{BB962C8B-B14F-4D97-AF65-F5344CB8AC3E}">
        <p14:creationId xmlns:p14="http://schemas.microsoft.com/office/powerpoint/2010/main" val="1116927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0B9C5F9-B709-CD4F-8255-41ADDD691F48}" type="datetimeFigureOut">
              <a:rPr lang="it-IT" smtClean="0"/>
              <a:t>21/07/2020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BEC6EB3-5012-334C-A64E-BF112A679EB1}" type="slidenum">
              <a:rPr lang="it-IT" smtClean="0"/>
              <a:t>‹#›</a:t>
            </a:fld>
            <a:endParaRPr lang="it-IT"/>
          </a:p>
        </p:txBody>
      </p:sp>
    </p:spTree>
    <p:extLst>
      <p:ext uri="{BB962C8B-B14F-4D97-AF65-F5344CB8AC3E}">
        <p14:creationId xmlns:p14="http://schemas.microsoft.com/office/powerpoint/2010/main" val="2778485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Edit Master text styles</a:t>
            </a:r>
          </a:p>
        </p:txBody>
      </p:sp>
      <p:sp>
        <p:nvSpPr>
          <p:cNvPr id="4" name="Content Placeholder 3"/>
          <p:cNvSpPr>
            <a:spLocks noGrp="1"/>
          </p:cNvSpPr>
          <p:nvPr>
            <p:ph sz="half" idx="2"/>
          </p:nvPr>
        </p:nvSpPr>
        <p:spPr>
          <a:xfrm>
            <a:off x="520713" y="3905482"/>
            <a:ext cx="3198096" cy="57443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n-US"/>
              <a:t>Edit Master text styles</a:t>
            </a:r>
          </a:p>
        </p:txBody>
      </p:sp>
      <p:sp>
        <p:nvSpPr>
          <p:cNvPr id="6" name="Content Placeholder 5"/>
          <p:cNvSpPr>
            <a:spLocks noGrp="1"/>
          </p:cNvSpPr>
          <p:nvPr>
            <p:ph sz="quarter" idx="4"/>
          </p:nvPr>
        </p:nvSpPr>
        <p:spPr>
          <a:xfrm>
            <a:off x="3827086" y="3905482"/>
            <a:ext cx="3213847" cy="57443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0B9C5F9-B709-CD4F-8255-41ADDD691F48}" type="datetimeFigureOut">
              <a:rPr lang="it-IT" smtClean="0"/>
              <a:t>21/07/2020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BEC6EB3-5012-334C-A64E-BF112A679EB1}" type="slidenum">
              <a:rPr lang="it-IT" smtClean="0"/>
              <a:t>‹#›</a:t>
            </a:fld>
            <a:endParaRPr lang="it-IT"/>
          </a:p>
        </p:txBody>
      </p:sp>
    </p:spTree>
    <p:extLst>
      <p:ext uri="{BB962C8B-B14F-4D97-AF65-F5344CB8AC3E}">
        <p14:creationId xmlns:p14="http://schemas.microsoft.com/office/powerpoint/2010/main" val="3423243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C5F9-B709-CD4F-8255-41ADDD691F48}" type="datetimeFigureOut">
              <a:rPr lang="it-IT" smtClean="0"/>
              <a:t>21/07/2020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BEC6EB3-5012-334C-A64E-BF112A679EB1}" type="slidenum">
              <a:rPr lang="it-IT" smtClean="0"/>
              <a:t>‹#›</a:t>
            </a:fld>
            <a:endParaRPr lang="it-IT"/>
          </a:p>
        </p:txBody>
      </p:sp>
    </p:spTree>
    <p:extLst>
      <p:ext uri="{BB962C8B-B14F-4D97-AF65-F5344CB8AC3E}">
        <p14:creationId xmlns:p14="http://schemas.microsoft.com/office/powerpoint/2010/main" val="1729713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B9C5F9-B709-CD4F-8255-41ADDD691F48}" type="datetimeFigureOut">
              <a:rPr lang="it-IT" smtClean="0"/>
              <a:t>21/07/2020</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BEC6EB3-5012-334C-A64E-BF112A679EB1}" type="slidenum">
              <a:rPr lang="it-IT" smtClean="0"/>
              <a:t>‹#›</a:t>
            </a:fld>
            <a:endParaRPr lang="it-IT"/>
          </a:p>
        </p:txBody>
      </p:sp>
    </p:spTree>
    <p:extLst>
      <p:ext uri="{BB962C8B-B14F-4D97-AF65-F5344CB8AC3E}">
        <p14:creationId xmlns:p14="http://schemas.microsoft.com/office/powerpoint/2010/main" val="4196580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Edit Master text styles</a:t>
            </a:r>
          </a:p>
        </p:txBody>
      </p:sp>
      <p:sp>
        <p:nvSpPr>
          <p:cNvPr id="5" name="Date Placeholder 4"/>
          <p:cNvSpPr>
            <a:spLocks noGrp="1"/>
          </p:cNvSpPr>
          <p:nvPr>
            <p:ph type="dt" sz="half" idx="10"/>
          </p:nvPr>
        </p:nvSpPr>
        <p:spPr/>
        <p:txBody>
          <a:bodyPr/>
          <a:lstStyle/>
          <a:p>
            <a:fld id="{10B9C5F9-B709-CD4F-8255-41ADDD691F48}" type="datetimeFigureOut">
              <a:rPr lang="it-IT" smtClean="0"/>
              <a:t>21/07/2020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BEC6EB3-5012-334C-A64E-BF112A679EB1}" type="slidenum">
              <a:rPr lang="it-IT" smtClean="0"/>
              <a:t>‹#›</a:t>
            </a:fld>
            <a:endParaRPr lang="it-IT"/>
          </a:p>
        </p:txBody>
      </p:sp>
    </p:spTree>
    <p:extLst>
      <p:ext uri="{BB962C8B-B14F-4D97-AF65-F5344CB8AC3E}">
        <p14:creationId xmlns:p14="http://schemas.microsoft.com/office/powerpoint/2010/main" val="2587361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n-US"/>
              <a:t>Click icon to add picture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n-US"/>
              <a:t>Edit Master text styles</a:t>
            </a:r>
          </a:p>
        </p:txBody>
      </p:sp>
      <p:sp>
        <p:nvSpPr>
          <p:cNvPr id="5" name="Date Placeholder 4"/>
          <p:cNvSpPr>
            <a:spLocks noGrp="1"/>
          </p:cNvSpPr>
          <p:nvPr>
            <p:ph type="dt" sz="half" idx="10"/>
          </p:nvPr>
        </p:nvSpPr>
        <p:spPr/>
        <p:txBody>
          <a:bodyPr/>
          <a:lstStyle/>
          <a:p>
            <a:fld id="{10B9C5F9-B709-CD4F-8255-41ADDD691F48}" type="datetimeFigureOut">
              <a:rPr lang="it-IT" smtClean="0"/>
              <a:t>21/07/2020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BEC6EB3-5012-334C-A64E-BF112A679EB1}" type="slidenum">
              <a:rPr lang="it-IT" smtClean="0"/>
              <a:t>‹#›</a:t>
            </a:fld>
            <a:endParaRPr lang="it-IT"/>
          </a:p>
        </p:txBody>
      </p:sp>
    </p:spTree>
    <p:extLst>
      <p:ext uri="{BB962C8B-B14F-4D97-AF65-F5344CB8AC3E}">
        <p14:creationId xmlns:p14="http://schemas.microsoft.com/office/powerpoint/2010/main" val="2526965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10B9C5F9-B709-CD4F-8255-41ADDD691F48}" type="datetimeFigureOut">
              <a:rPr lang="it-IT" smtClean="0"/>
              <a:t>21/07/2020</a:t>
            </a:fld>
            <a:endParaRPr lang="it-IT"/>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BBEC6EB3-5012-334C-A64E-BF112A679EB1}" type="slidenum">
              <a:rPr lang="it-IT" smtClean="0"/>
              <a:t>‹#›</a:t>
            </a:fld>
            <a:endParaRPr lang="it-IT"/>
          </a:p>
        </p:txBody>
      </p:sp>
    </p:spTree>
    <p:extLst>
      <p:ext uri="{BB962C8B-B14F-4D97-AF65-F5344CB8AC3E}">
        <p14:creationId xmlns:p14="http://schemas.microsoft.com/office/powerpoint/2010/main" val="253422721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rnice 3">
            <a:extLst>
              <a:ext uri="{FF2B5EF4-FFF2-40B4-BE49-F238E27FC236}">
                <a16:creationId xmlns:a16="http://schemas.microsoft.com/office/drawing/2014/main" id="{2B20815B-5E1E-DD42-B5F6-8F87BF43F49E}"/>
              </a:ext>
            </a:extLst>
          </p:cNvPr>
          <p:cNvSpPr/>
          <p:nvPr/>
        </p:nvSpPr>
        <p:spPr>
          <a:xfrm>
            <a:off x="-1" y="0"/>
            <a:ext cx="7559675" cy="10691814"/>
          </a:xfrm>
          <a:prstGeom prst="frame">
            <a:avLst>
              <a:gd name="adj1" fmla="val 2722"/>
            </a:avLst>
          </a:prstGeom>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984"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026" name="Picture 2" descr="Risultati immagini per imperial college london logo">
            <a:extLst>
              <a:ext uri="{FF2B5EF4-FFF2-40B4-BE49-F238E27FC236}">
                <a16:creationId xmlns:a16="http://schemas.microsoft.com/office/drawing/2014/main" id="{4FBE13BC-4A97-1241-AFA3-B6423CBB1D85}"/>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4734862" y="288824"/>
            <a:ext cx="2609147" cy="687921"/>
          </a:xfrm>
          <a:prstGeom prst="rect">
            <a:avLst/>
          </a:prstGeom>
          <a:noFill/>
          <a:extLst>
            <a:ext uri="{909E8E84-426E-40DD-AFC4-6F175D3DCCD1}">
              <a14:hiddenFill xmlns:a14="http://schemas.microsoft.com/office/drawing/2010/main">
                <a:solidFill>
                  <a:srgbClr val="FFFFFF"/>
                </a:solidFill>
              </a14:hiddenFill>
            </a:ext>
          </a:extLst>
        </p:spPr>
      </p:pic>
      <p:sp>
        <p:nvSpPr>
          <p:cNvPr id="5" name="CasellaDiTesto 4">
            <a:extLst>
              <a:ext uri="{FF2B5EF4-FFF2-40B4-BE49-F238E27FC236}">
                <a16:creationId xmlns:a16="http://schemas.microsoft.com/office/drawing/2014/main" id="{FF6ACC86-9E2B-404E-973B-031943BAF94C}"/>
              </a:ext>
            </a:extLst>
          </p:cNvPr>
          <p:cNvSpPr txBox="1"/>
          <p:nvPr/>
        </p:nvSpPr>
        <p:spPr>
          <a:xfrm>
            <a:off x="266612" y="9220172"/>
            <a:ext cx="7026443" cy="132343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000" b="1" i="0" u="none" strike="noStrike" kern="1200" cap="none" spc="0" normalizeH="0" baseline="0" noProof="0" dirty="0">
                <a:ln>
                  <a:noFill/>
                </a:ln>
                <a:solidFill>
                  <a:schemeClr val="accent5">
                    <a:lumMod val="50000"/>
                  </a:schemeClr>
                </a:solidFill>
                <a:effectLst/>
                <a:uLnTx/>
                <a:uFillTx/>
                <a:latin typeface="Microsoft JhengHei" panose="020B0604030504040204" pitchFamily="34" charset="-120"/>
                <a:ea typeface="Microsoft JhengHei" panose="020B0604030504040204" pitchFamily="34" charset="-120"/>
                <a:cs typeface="+mn-cs"/>
              </a:rPr>
              <a:t>For more resources, or to discuss how to refer a case</a:t>
            </a:r>
            <a:r>
              <a:rPr kumimoji="0" lang="it-IT" sz="2000" b="1" i="0" u="none" strike="noStrike" kern="1200" cap="none" spc="0" normalizeH="0" baseline="0" noProof="0" dirty="0">
                <a:ln>
                  <a:noFill/>
                </a:ln>
                <a:solidFill>
                  <a:srgbClr val="4472C4">
                    <a:lumMod val="75000"/>
                  </a:srgbClr>
                </a:solidFill>
                <a:effectLst/>
                <a:uLnTx/>
                <a:uFillTx/>
                <a:latin typeface="Microsoft JhengHei" panose="020B0604030504040204" pitchFamily="34" charset="-120"/>
                <a:ea typeface="Microsoft JhengHei" panose="020B0604030504040204" pitchFamily="34" charset="-120"/>
                <a:cs typeface="+mn-cs"/>
              </a:rPr>
              <a:t>:</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000" b="1" i="0" u="none" strike="noStrike" kern="1200" cap="none" spc="0" normalizeH="0" baseline="0" noProof="0" dirty="0">
                <a:ln>
                  <a:noFill/>
                </a:ln>
                <a:solidFill>
                  <a:schemeClr val="accent5">
                    <a:lumMod val="75000"/>
                  </a:schemeClr>
                </a:solidFill>
                <a:effectLst/>
                <a:uLnTx/>
                <a:uFillTx/>
                <a:latin typeface="Microsoft JhengHei" panose="020B0604030504040204" pitchFamily="34" charset="-120"/>
                <a:ea typeface="Microsoft JhengHei" panose="020B0604030504040204" pitchFamily="34" charset="-120"/>
                <a:cs typeface="+mn-cs"/>
              </a:rPr>
              <a:t>Principle Investigator:  Professor Christoph Lees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000" b="1" i="0" u="none" strike="noStrike" kern="1200" cap="none" spc="0" normalizeH="0" baseline="0" noProof="0" dirty="0">
                <a:ln>
                  <a:noFill/>
                </a:ln>
                <a:solidFill>
                  <a:schemeClr val="accent5">
                    <a:lumMod val="75000"/>
                  </a:schemeClr>
                </a:solidFill>
                <a:effectLst/>
                <a:uLnTx/>
                <a:uFillTx/>
                <a:latin typeface="Microsoft JhengHei" panose="020B0604030504040204" pitchFamily="34" charset="-120"/>
                <a:ea typeface="Microsoft JhengHei" panose="020B0604030504040204" pitchFamily="34" charset="-120"/>
                <a:cs typeface="+mn-cs"/>
              </a:rPr>
              <a:t>Study manager: Dr Caroline Shaw</a:t>
            </a:r>
          </a:p>
          <a:p>
            <a:pPr marL="0" marR="0" lvl="0" indent="0" algn="ctr" defTabSz="457200" rtl="0" eaLnBrk="1" fontAlgn="auto" latinLnBrk="0" hangingPunct="1">
              <a:lnSpc>
                <a:spcPct val="100000"/>
              </a:lnSpc>
              <a:spcBef>
                <a:spcPts val="0"/>
              </a:spcBef>
              <a:spcAft>
                <a:spcPts val="0"/>
              </a:spcAft>
              <a:buClrTx/>
              <a:buSzTx/>
              <a:buFontTx/>
              <a:buNone/>
              <a:tabLst/>
              <a:defRPr/>
            </a:pPr>
            <a:r>
              <a:rPr lang="it-IT" sz="2000" b="1" dirty="0">
                <a:solidFill>
                  <a:srgbClr val="00B0F0"/>
                </a:solidFill>
                <a:latin typeface="Microsoft JhengHei" panose="020B0604030504040204" pitchFamily="34" charset="-120"/>
                <a:ea typeface="Microsoft JhengHei" panose="020B0604030504040204" pitchFamily="34" charset="-120"/>
              </a:rPr>
              <a:t>c</a:t>
            </a:r>
            <a:r>
              <a:rPr kumimoji="0" lang="it-IT" sz="2000" b="1" i="0" u="none" strike="noStrike" kern="1200" cap="none" spc="0" normalizeH="0" baseline="0" noProof="0" dirty="0">
                <a:ln>
                  <a:noFill/>
                </a:ln>
                <a:solidFill>
                  <a:srgbClr val="00B0F0"/>
                </a:solidFill>
                <a:effectLst/>
                <a:uLnTx/>
                <a:uFillTx/>
                <a:latin typeface="Microsoft JhengHei" panose="020B0604030504040204" pitchFamily="34" charset="-120"/>
                <a:ea typeface="Microsoft JhengHei" panose="020B0604030504040204" pitchFamily="34" charset="-120"/>
                <a:cs typeface="+mn-cs"/>
              </a:rPr>
              <a:t>ontact: imperial.twins@nhs.net</a:t>
            </a:r>
            <a:endParaRPr kumimoji="0" lang="it-IT" sz="3968" b="1" i="0" u="none" strike="noStrike" kern="1200" cap="none" spc="0" normalizeH="0" baseline="0" noProof="0" dirty="0">
              <a:ln>
                <a:noFill/>
              </a:ln>
              <a:solidFill>
                <a:srgbClr val="00B0F0"/>
              </a:solidFill>
              <a:effectLst/>
              <a:uLnTx/>
              <a:uFillTx/>
              <a:latin typeface="Calibri" panose="020F0502020204030204"/>
              <a:cs typeface="+mn-cs"/>
            </a:endParaRPr>
          </a:p>
        </p:txBody>
      </p:sp>
      <p:sp>
        <p:nvSpPr>
          <p:cNvPr id="7" name="TextBox 6">
            <a:extLst>
              <a:ext uri="{FF2B5EF4-FFF2-40B4-BE49-F238E27FC236}">
                <a16:creationId xmlns:a16="http://schemas.microsoft.com/office/drawing/2014/main" id="{70033D00-233F-42F2-A0B3-A8294ECE37B1}"/>
              </a:ext>
            </a:extLst>
          </p:cNvPr>
          <p:cNvSpPr txBox="1"/>
          <p:nvPr/>
        </p:nvSpPr>
        <p:spPr>
          <a:xfrm>
            <a:off x="431325" y="1205217"/>
            <a:ext cx="6697020" cy="1261884"/>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dirty="0">
                <a:ln>
                  <a:noFill/>
                </a:ln>
                <a:solidFill>
                  <a:srgbClr val="4472C4">
                    <a:lumMod val="75000"/>
                  </a:srgbClr>
                </a:solidFill>
                <a:effectLst/>
                <a:uLnTx/>
                <a:uFillTx/>
                <a:latin typeface="Microsoft JhengHei" panose="020B0604030504040204" pitchFamily="34" charset="-120"/>
                <a:ea typeface="Microsoft JhengHei" panose="020B0604030504040204" pitchFamily="34" charset="-120"/>
                <a:cs typeface="+mn-cs"/>
              </a:rPr>
              <a:t>Looking after MCDA twins with TTTS </a:t>
            </a:r>
          </a:p>
          <a:p>
            <a:pPr marL="0" marR="0" lvl="0" indent="0" defTabSz="457200" rtl="0" eaLnBrk="1" fontAlgn="auto" latinLnBrk="0" hangingPunct="1">
              <a:lnSpc>
                <a:spcPct val="100000"/>
              </a:lnSpc>
              <a:spcBef>
                <a:spcPts val="0"/>
              </a:spcBef>
              <a:spcAft>
                <a:spcPts val="0"/>
              </a:spcAft>
              <a:buClrTx/>
              <a:buSzTx/>
              <a:buFontTx/>
              <a:buNone/>
              <a:tabLst/>
              <a:defRPr/>
            </a:pPr>
            <a:r>
              <a:rPr kumimoji="0" lang="it-IT" sz="2400" b="1" i="0" u="none" strike="noStrike" kern="1200" cap="none" spc="0" normalizeH="0" baseline="0" noProof="0" dirty="0">
                <a:ln>
                  <a:noFill/>
                </a:ln>
                <a:solidFill>
                  <a:schemeClr val="accent5">
                    <a:lumMod val="75000"/>
                  </a:schemeClr>
                </a:solidFill>
                <a:effectLst/>
                <a:uLnTx/>
                <a:uFillTx/>
                <a:latin typeface="Microsoft JhengHei" panose="020B0604030504040204" pitchFamily="34" charset="-120"/>
                <a:ea typeface="Microsoft JhengHei" panose="020B0604030504040204" pitchFamily="34" charset="-120"/>
                <a:cs typeface="+mn-cs"/>
              </a:rPr>
              <a:t>     Between 12-18 weeks?</a:t>
            </a:r>
          </a:p>
          <a:p>
            <a:pPr marL="0" marR="0" lvl="0" indent="0" defTabSz="457200" rtl="0" eaLnBrk="1" fontAlgn="auto" latinLnBrk="0" hangingPunct="1">
              <a:lnSpc>
                <a:spcPct val="100000"/>
              </a:lnSpc>
              <a:spcBef>
                <a:spcPts val="0"/>
              </a:spcBef>
              <a:spcAft>
                <a:spcPts val="0"/>
              </a:spcAft>
              <a:buClrTx/>
              <a:buSzTx/>
              <a:buFontTx/>
              <a:buNone/>
              <a:tabLst/>
              <a:defRPr/>
            </a:pPr>
            <a:r>
              <a:rPr lang="it-IT" sz="2400" b="1" dirty="0">
                <a:solidFill>
                  <a:srgbClr val="5B9BD5"/>
                </a:solidFill>
                <a:latin typeface="Microsoft JhengHei" panose="020B0604030504040204" pitchFamily="34" charset="-120"/>
                <a:ea typeface="Microsoft JhengHei" panose="020B0604030504040204" pitchFamily="34" charset="-120"/>
              </a:rPr>
              <a:t>          </a:t>
            </a:r>
            <a:endParaRPr lang="it-IT" sz="2400" b="1" dirty="0">
              <a:solidFill>
                <a:srgbClr val="00B0F0"/>
              </a:solidFill>
              <a:latin typeface="Microsoft JhengHei" panose="020B0604030504040204" pitchFamily="34" charset="-120"/>
              <a:ea typeface="Microsoft JhengHei" panose="020B0604030504040204" pitchFamily="34" charset="-120"/>
            </a:endParaRPr>
          </a:p>
        </p:txBody>
      </p:sp>
      <p:sp>
        <p:nvSpPr>
          <p:cNvPr id="6" name="TextBox 5">
            <a:extLst>
              <a:ext uri="{FF2B5EF4-FFF2-40B4-BE49-F238E27FC236}">
                <a16:creationId xmlns:a16="http://schemas.microsoft.com/office/drawing/2014/main" id="{8505072E-C3CF-4408-B98D-38F56B4853F0}"/>
              </a:ext>
            </a:extLst>
          </p:cNvPr>
          <p:cNvSpPr txBox="1"/>
          <p:nvPr/>
        </p:nvSpPr>
        <p:spPr>
          <a:xfrm>
            <a:off x="317566" y="2302820"/>
            <a:ext cx="7026443" cy="1938992"/>
          </a:xfrm>
          <a:prstGeom prst="rect">
            <a:avLst/>
          </a:prstGeom>
          <a:noFill/>
        </p:spPr>
        <p:txBody>
          <a:bodyPr wrap="square" rtlCol="0">
            <a:spAutoFit/>
          </a:bodyPr>
          <a:lstStyle/>
          <a:p>
            <a:pPr algn="ctr"/>
            <a:r>
              <a:rPr lang="en-GB" sz="2400" dirty="0">
                <a:solidFill>
                  <a:schemeClr val="accent5">
                    <a:lumMod val="50000"/>
                  </a:schemeClr>
                </a:solidFill>
                <a:latin typeface="Microsoft JhengHei" panose="020B0604030504040204" pitchFamily="34" charset="-120"/>
                <a:ea typeface="Microsoft JhengHei" panose="020B0604030504040204" pitchFamily="34" charset="-120"/>
              </a:rPr>
              <a:t>Queen Charlotte</a:t>
            </a:r>
            <a:r>
              <a:rPr lang="en-GB" sz="2400" dirty="0">
                <a:solidFill>
                  <a:schemeClr val="accent5">
                    <a:lumMod val="50000"/>
                  </a:schemeClr>
                </a:solidFill>
                <a:latin typeface="+mj-lt"/>
                <a:ea typeface="Microsoft JhengHei" panose="020B0604030504040204" pitchFamily="34" charset="-120"/>
              </a:rPr>
              <a:t>’</a:t>
            </a:r>
            <a:r>
              <a:rPr lang="en-GB" sz="2400" dirty="0">
                <a:solidFill>
                  <a:schemeClr val="accent5">
                    <a:lumMod val="50000"/>
                  </a:schemeClr>
                </a:solidFill>
                <a:latin typeface="Microsoft JhengHei" panose="020B0604030504040204" pitchFamily="34" charset="-120"/>
                <a:ea typeface="Microsoft JhengHei" panose="020B0604030504040204" pitchFamily="34" charset="-120"/>
              </a:rPr>
              <a:t>s and Chelsea Hospital </a:t>
            </a:r>
          </a:p>
          <a:p>
            <a:pPr algn="ctr"/>
            <a:r>
              <a:rPr lang="en-GB" sz="2400" dirty="0">
                <a:solidFill>
                  <a:schemeClr val="accent5">
                    <a:lumMod val="75000"/>
                  </a:schemeClr>
                </a:solidFill>
                <a:latin typeface="Microsoft JhengHei" panose="020B0604030504040204" pitchFamily="34" charset="-120"/>
                <a:ea typeface="Microsoft JhengHei" panose="020B0604030504040204" pitchFamily="34" charset="-120"/>
              </a:rPr>
              <a:t>are recruiting for a clinical trial using </a:t>
            </a:r>
          </a:p>
          <a:p>
            <a:pPr algn="ctr"/>
            <a:r>
              <a:rPr lang="en-GB" sz="2400" b="1" dirty="0">
                <a:solidFill>
                  <a:srgbClr val="00B0F0"/>
                </a:solidFill>
                <a:latin typeface="Microsoft JhengHei" panose="020B0604030504040204" pitchFamily="34" charset="-120"/>
                <a:ea typeface="Microsoft JhengHei" panose="020B0604030504040204" pitchFamily="34" charset="-120"/>
              </a:rPr>
              <a:t>a new, non-invasive treatment for TTTS:</a:t>
            </a:r>
          </a:p>
          <a:p>
            <a:pPr algn="ctr"/>
            <a:r>
              <a:rPr lang="en-GB" sz="2400" b="1" dirty="0">
                <a:solidFill>
                  <a:srgbClr val="00B0F0"/>
                </a:solidFill>
                <a:latin typeface="Microsoft JhengHei" panose="020B0604030504040204" pitchFamily="34" charset="-120"/>
                <a:ea typeface="Microsoft JhengHei" panose="020B0604030504040204" pitchFamily="34" charset="-120"/>
              </a:rPr>
              <a:t>High Intensity Focused Ultrasound (HIFU)</a:t>
            </a:r>
          </a:p>
          <a:p>
            <a:pPr algn="ctr"/>
            <a:r>
              <a:rPr lang="en-GB" sz="2400" b="1" dirty="0">
                <a:solidFill>
                  <a:srgbClr val="00B0F0"/>
                </a:solidFill>
                <a:latin typeface="Microsoft JhengHei" panose="020B0604030504040204" pitchFamily="34" charset="-120"/>
                <a:ea typeface="Microsoft JhengHei" panose="020B0604030504040204" pitchFamily="34" charset="-120"/>
              </a:rPr>
              <a:t>from September 1</a:t>
            </a:r>
            <a:r>
              <a:rPr lang="en-GB" sz="2400" b="1" baseline="30000" dirty="0">
                <a:solidFill>
                  <a:srgbClr val="00B0F0"/>
                </a:solidFill>
                <a:latin typeface="Microsoft JhengHei" panose="020B0604030504040204" pitchFamily="34" charset="-120"/>
                <a:ea typeface="Microsoft JhengHei" panose="020B0604030504040204" pitchFamily="34" charset="-120"/>
              </a:rPr>
              <a:t>st</a:t>
            </a:r>
            <a:r>
              <a:rPr lang="en-GB" sz="2400" b="1" dirty="0">
                <a:solidFill>
                  <a:srgbClr val="00B0F0"/>
                </a:solidFill>
                <a:latin typeface="Microsoft JhengHei" panose="020B0604030504040204" pitchFamily="34" charset="-120"/>
                <a:ea typeface="Microsoft JhengHei" panose="020B0604030504040204" pitchFamily="34" charset="-120"/>
              </a:rPr>
              <a:t> 2020</a:t>
            </a:r>
            <a:endParaRPr lang="it-IT" sz="2000" b="1" dirty="0">
              <a:solidFill>
                <a:srgbClr val="00B0F0"/>
              </a:solidFill>
              <a:latin typeface="Microsoft JhengHei" panose="020B0604030504040204" pitchFamily="34" charset="-120"/>
              <a:ea typeface="Microsoft JhengHei" panose="020B0604030504040204" pitchFamily="34" charset="-120"/>
            </a:endParaRPr>
          </a:p>
        </p:txBody>
      </p:sp>
      <p:sp>
        <p:nvSpPr>
          <p:cNvPr id="2" name="TextBox 1">
            <a:extLst>
              <a:ext uri="{FF2B5EF4-FFF2-40B4-BE49-F238E27FC236}">
                <a16:creationId xmlns:a16="http://schemas.microsoft.com/office/drawing/2014/main" id="{C113C724-C938-48F0-9287-115D71F2A06F}"/>
              </a:ext>
            </a:extLst>
          </p:cNvPr>
          <p:cNvSpPr txBox="1"/>
          <p:nvPr/>
        </p:nvSpPr>
        <p:spPr>
          <a:xfrm>
            <a:off x="431325" y="5583382"/>
            <a:ext cx="2284166" cy="3491345"/>
          </a:xfrm>
          <a:prstGeom prst="rect">
            <a:avLst/>
          </a:prstGeom>
          <a:noFill/>
        </p:spPr>
        <p:txBody>
          <a:bodyPr wrap="square" rtlCol="0">
            <a:spAutoFit/>
          </a:bodyPr>
          <a:lstStyle/>
          <a:p>
            <a:endParaRPr lang="en-GB" dirty="0"/>
          </a:p>
        </p:txBody>
      </p:sp>
      <p:graphicFrame>
        <p:nvGraphicFramePr>
          <p:cNvPr id="8" name="Table 7">
            <a:extLst>
              <a:ext uri="{FF2B5EF4-FFF2-40B4-BE49-F238E27FC236}">
                <a16:creationId xmlns:a16="http://schemas.microsoft.com/office/drawing/2014/main" id="{371DA92D-CD1D-442E-9ECA-7BF0730FECB8}"/>
              </a:ext>
            </a:extLst>
          </p:cNvPr>
          <p:cNvGraphicFramePr>
            <a:graphicFrameLocks noGrp="1"/>
          </p:cNvGraphicFramePr>
          <p:nvPr>
            <p:extLst>
              <p:ext uri="{D42A27DB-BD31-4B8C-83A1-F6EECF244321}">
                <p14:modId xmlns:p14="http://schemas.microsoft.com/office/powerpoint/2010/main" val="1937928638"/>
              </p:ext>
            </p:extLst>
          </p:nvPr>
        </p:nvGraphicFramePr>
        <p:xfrm>
          <a:off x="374443" y="6958604"/>
          <a:ext cx="6810779" cy="2168843"/>
        </p:xfrm>
        <a:graphic>
          <a:graphicData uri="http://schemas.openxmlformats.org/drawingml/2006/table">
            <a:tbl>
              <a:tblPr/>
              <a:tblGrid>
                <a:gridCol w="6810779">
                  <a:extLst>
                    <a:ext uri="{9D8B030D-6E8A-4147-A177-3AD203B41FA5}">
                      <a16:colId xmlns:a16="http://schemas.microsoft.com/office/drawing/2014/main" val="1598019425"/>
                    </a:ext>
                  </a:extLst>
                </a:gridCol>
              </a:tblGrid>
              <a:tr h="1965962">
                <a:tc>
                  <a:txBody>
                    <a:bodyPr/>
                    <a:lstStyle/>
                    <a:p>
                      <a:pPr marL="0" marR="0" lvl="0" indent="0" algn="just" defTabSz="755934" rtl="0" eaLnBrk="1" fontAlgn="auto" latinLnBrk="0" hangingPunct="1">
                        <a:lnSpc>
                          <a:spcPct val="114000"/>
                        </a:lnSpc>
                        <a:spcBef>
                          <a:spcPts val="0"/>
                        </a:spcBef>
                        <a:spcAft>
                          <a:spcPts val="0"/>
                        </a:spcAft>
                        <a:buClrTx/>
                        <a:buSzTx/>
                        <a:buFontTx/>
                        <a:buNone/>
                        <a:tabLst/>
                        <a:defRPr/>
                      </a:pPr>
                      <a:r>
                        <a:rPr lang="en-GB" sz="1400" dirty="0">
                          <a:solidFill>
                            <a:schemeClr val="accent5">
                              <a:lumMod val="75000"/>
                            </a:schemeClr>
                          </a:solidFill>
                          <a:effectLst/>
                          <a:latin typeface="Microsoft JhengHei" panose="020B0604030504040204" pitchFamily="34" charset="-120"/>
                          <a:ea typeface="Microsoft JhengHei" panose="020B0604030504040204" pitchFamily="34" charset="-120"/>
                          <a:cs typeface="Times New Roman" panose="02020603050405020304" pitchFamily="18" charset="0"/>
                        </a:rPr>
                        <a:t>HIFU uses ultrasound to identify and occlude blood vessels, without damaging the overlying tissue. Within women</a:t>
                      </a:r>
                      <a:r>
                        <a:rPr lang="en-GB" sz="1400" dirty="0">
                          <a:solidFill>
                            <a:schemeClr val="accent5">
                              <a:lumMod val="75000"/>
                            </a:schemeClr>
                          </a:solidFill>
                          <a:effectLst/>
                          <a:latin typeface="Arial" panose="020B0604020202020204" pitchFamily="34" charset="0"/>
                          <a:ea typeface="Microsoft JhengHei" panose="020B0604030504040204" pitchFamily="34" charset="-120"/>
                          <a:cs typeface="Arial" panose="020B0604020202020204" pitchFamily="34" charset="0"/>
                        </a:rPr>
                        <a:t>’</a:t>
                      </a:r>
                      <a:r>
                        <a:rPr lang="en-GB" sz="1400" dirty="0">
                          <a:solidFill>
                            <a:schemeClr val="accent5">
                              <a:lumMod val="75000"/>
                            </a:schemeClr>
                          </a:solidFill>
                          <a:effectLst/>
                          <a:latin typeface="Microsoft JhengHei" panose="020B0604030504040204" pitchFamily="34" charset="-120"/>
                          <a:ea typeface="Microsoft JhengHei" panose="020B0604030504040204" pitchFamily="34" charset="-120"/>
                          <a:cs typeface="Times New Roman" panose="02020603050405020304" pitchFamily="18" charset="0"/>
                        </a:rPr>
                        <a:t>s health it is clinically approved for the treatment of uterine fibroids. A joint research team based Imperial College London, Institute of Cancer Research and University of Cambridge are using HIFU to occlude placental blood vessels. They have been awarded funding from the Medical Research Council (MRC) to carry out first in human trials to treat early-gestation twin-twin transfusion syndrome (TTTS) using high intensity focused ultrasound (HIFU) at Queen Charlotte</a:t>
                      </a:r>
                      <a:r>
                        <a:rPr lang="en-GB" sz="1400" dirty="0">
                          <a:solidFill>
                            <a:schemeClr val="accent5">
                              <a:lumMod val="75000"/>
                            </a:schemeClr>
                          </a:solidFill>
                          <a:effectLst/>
                          <a:latin typeface="Arial" panose="020B0604020202020204" pitchFamily="34" charset="0"/>
                          <a:ea typeface="Microsoft JhengHei" panose="020B0604030504040204" pitchFamily="34" charset="-120"/>
                          <a:cs typeface="Arial" panose="020B0604020202020204" pitchFamily="34" charset="0"/>
                        </a:rPr>
                        <a:t>’</a:t>
                      </a:r>
                      <a:r>
                        <a:rPr lang="en-GB" sz="1400" dirty="0">
                          <a:solidFill>
                            <a:schemeClr val="accent5">
                              <a:lumMod val="75000"/>
                            </a:schemeClr>
                          </a:solidFill>
                          <a:effectLst/>
                          <a:latin typeface="Microsoft JhengHei" panose="020B0604030504040204" pitchFamily="34" charset="-120"/>
                          <a:ea typeface="Microsoft JhengHei" panose="020B0604030504040204" pitchFamily="34" charset="-120"/>
                          <a:cs typeface="Times New Roman" panose="02020603050405020304" pitchFamily="18" charset="0"/>
                        </a:rPr>
                        <a:t>s and Chelsea Hospital, London. Preclinical testing suggests the technique is both effective and safe.</a:t>
                      </a:r>
                    </a:p>
                  </a:txBody>
                  <a:tcPr marL="114300" marR="114300" marT="0" marB="0">
                    <a:lnL>
                      <a:noFill/>
                    </a:lnL>
                    <a:lnR>
                      <a:noFill/>
                    </a:lnR>
                    <a:lnT>
                      <a:noFill/>
                    </a:lnT>
                    <a:lnB>
                      <a:noFill/>
                    </a:lnB>
                  </a:tcPr>
                </a:tc>
                <a:extLst>
                  <a:ext uri="{0D108BD9-81ED-4DB2-BD59-A6C34878D82A}">
                    <a16:rowId xmlns:a16="http://schemas.microsoft.com/office/drawing/2014/main" val="3637998254"/>
                  </a:ext>
                </a:extLst>
              </a:tr>
            </a:tbl>
          </a:graphicData>
        </a:graphic>
      </p:graphicFrame>
      <p:graphicFrame>
        <p:nvGraphicFramePr>
          <p:cNvPr id="13" name="Table 12">
            <a:extLst>
              <a:ext uri="{FF2B5EF4-FFF2-40B4-BE49-F238E27FC236}">
                <a16:creationId xmlns:a16="http://schemas.microsoft.com/office/drawing/2014/main" id="{4098CBBD-20E5-45DE-94EE-1335F8CF8876}"/>
              </a:ext>
            </a:extLst>
          </p:cNvPr>
          <p:cNvGraphicFramePr>
            <a:graphicFrameLocks noGrp="1"/>
          </p:cNvGraphicFramePr>
          <p:nvPr>
            <p:extLst>
              <p:ext uri="{D42A27DB-BD31-4B8C-83A1-F6EECF244321}">
                <p14:modId xmlns:p14="http://schemas.microsoft.com/office/powerpoint/2010/main" val="2894533686"/>
              </p:ext>
            </p:extLst>
          </p:nvPr>
        </p:nvGraphicFramePr>
        <p:xfrm>
          <a:off x="4461163" y="4999049"/>
          <a:ext cx="5207103" cy="198819"/>
        </p:xfrm>
        <a:graphic>
          <a:graphicData uri="http://schemas.openxmlformats.org/drawingml/2006/table">
            <a:tbl>
              <a:tblPr/>
              <a:tblGrid>
                <a:gridCol w="5207103">
                  <a:extLst>
                    <a:ext uri="{9D8B030D-6E8A-4147-A177-3AD203B41FA5}">
                      <a16:colId xmlns:a16="http://schemas.microsoft.com/office/drawing/2014/main" val="1404069603"/>
                    </a:ext>
                  </a:extLst>
                </a:gridCol>
              </a:tblGrid>
              <a:tr h="0">
                <a:tc>
                  <a:txBody>
                    <a:bodyPr/>
                    <a:lstStyle/>
                    <a:p>
                      <a:pPr algn="l">
                        <a:lnSpc>
                          <a:spcPts val="169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3248808287"/>
                  </a:ext>
                </a:extLst>
              </a:tr>
            </a:tbl>
          </a:graphicData>
        </a:graphic>
      </p:graphicFrame>
      <p:grpSp>
        <p:nvGrpSpPr>
          <p:cNvPr id="14" name="Group 13">
            <a:extLst>
              <a:ext uri="{FF2B5EF4-FFF2-40B4-BE49-F238E27FC236}">
                <a16:creationId xmlns:a16="http://schemas.microsoft.com/office/drawing/2014/main" id="{E7A71F48-7F7B-4AE7-B451-725182CC1739}"/>
              </a:ext>
            </a:extLst>
          </p:cNvPr>
          <p:cNvGrpSpPr/>
          <p:nvPr/>
        </p:nvGrpSpPr>
        <p:grpSpPr>
          <a:xfrm>
            <a:off x="602446" y="4335261"/>
            <a:ext cx="6334682" cy="2465251"/>
            <a:chOff x="458529" y="4311356"/>
            <a:chExt cx="6334682" cy="2465251"/>
          </a:xfrm>
        </p:grpSpPr>
        <p:pic>
          <p:nvPicPr>
            <p:cNvPr id="12" name="Picture 11" descr="A picture containing water, glass, table, sitting&#10;&#10;Description automatically generated">
              <a:extLst>
                <a:ext uri="{FF2B5EF4-FFF2-40B4-BE49-F238E27FC236}">
                  <a16:creationId xmlns:a16="http://schemas.microsoft.com/office/drawing/2014/main" id="{599F7740-7310-485D-98E4-BF5AB920B345}"/>
                </a:ext>
              </a:extLst>
            </p:cNvPr>
            <p:cNvPicPr>
              <a:picLocks noChangeAspect="1"/>
            </p:cNvPicPr>
            <p:nvPr/>
          </p:nvPicPr>
          <p:blipFill rotWithShape="1">
            <a:blip r:embed="rId3">
              <a:extLst>
                <a:ext uri="{28A0092B-C50C-407E-A947-70E740481C1C}">
                  <a14:useLocalDpi xmlns:a14="http://schemas.microsoft.com/office/drawing/2010/main" val="0"/>
                </a:ext>
              </a:extLst>
            </a:blip>
            <a:srcRect l="7971" r="3191" b="22381"/>
            <a:stretch/>
          </p:blipFill>
          <p:spPr>
            <a:xfrm>
              <a:off x="3481953" y="4607765"/>
              <a:ext cx="3311258" cy="2168842"/>
            </a:xfrm>
            <a:prstGeom prst="roundRect">
              <a:avLst/>
            </a:prstGeom>
          </p:spPr>
        </p:pic>
        <p:pic>
          <p:nvPicPr>
            <p:cNvPr id="9" name="Picture 8" descr="A picture containing person, person, photo, table&#10;&#10;Description automatically generated">
              <a:extLst>
                <a:ext uri="{FF2B5EF4-FFF2-40B4-BE49-F238E27FC236}">
                  <a16:creationId xmlns:a16="http://schemas.microsoft.com/office/drawing/2014/main" id="{0433A2C3-0368-49C8-9883-0CBBF918FF5D}"/>
                </a:ext>
              </a:extLst>
            </p:cNvPr>
            <p:cNvPicPr>
              <a:picLocks noChangeAspect="1"/>
            </p:cNvPicPr>
            <p:nvPr/>
          </p:nvPicPr>
          <p:blipFill rotWithShape="1">
            <a:blip r:embed="rId4">
              <a:extLst>
                <a:ext uri="{28A0092B-C50C-407E-A947-70E740481C1C}">
                  <a14:useLocalDpi xmlns:a14="http://schemas.microsoft.com/office/drawing/2010/main" val="0"/>
                </a:ext>
              </a:extLst>
            </a:blip>
            <a:srcRect l="16861" t="16089" r="14596" b="19297"/>
            <a:stretch/>
          </p:blipFill>
          <p:spPr>
            <a:xfrm flipH="1">
              <a:off x="458529" y="4311356"/>
              <a:ext cx="3311258" cy="2168843"/>
            </a:xfrm>
            <a:prstGeom prst="roundRect">
              <a:avLst/>
            </a:prstGeom>
          </p:spPr>
        </p:pic>
      </p:grpSp>
    </p:spTree>
    <p:extLst>
      <p:ext uri="{BB962C8B-B14F-4D97-AF65-F5344CB8AC3E}">
        <p14:creationId xmlns:p14="http://schemas.microsoft.com/office/powerpoint/2010/main" val="1500006752"/>
      </p:ext>
    </p:extLst>
  </p:cSld>
  <p:clrMapOvr>
    <a:masterClrMapping/>
  </p:clrMapOvr>
</p:sld>
</file>

<file path=ppt/theme/theme1.xml><?xml version="1.0" encoding="utf-8"?>
<a:theme xmlns:a="http://schemas.openxmlformats.org/drawingml/2006/main" name="Tema di Offic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4847</TotalTime>
  <Words>190</Words>
  <Application>Microsoft Office PowerPoint</Application>
  <PresentationFormat>Custom</PresentationFormat>
  <Paragraphs>13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Microsoft JhengHei</vt:lpstr>
      <vt:lpstr>Arial</vt:lpstr>
      <vt:lpstr>Calibri</vt:lpstr>
      <vt:lpstr>Calibri Light</vt:lpstr>
      <vt:lpstr>Tema di Office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Shaw</dc:creator>
  <cp:lastModifiedBy>Shaw, Caroline J</cp:lastModifiedBy>
  <cp:revision>12</cp:revision>
  <dcterms:created xsi:type="dcterms:W3CDTF">2020-03-04T18:18:12Z</dcterms:created>
  <dcterms:modified xsi:type="dcterms:W3CDTF">2020-07-21T14:01:18Z</dcterms:modified>
</cp:coreProperties>
</file>